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media/image8.wmf" ContentType="image/x-wmf"/>
  <Override PartName="/ppt/media/image7.jpeg" ContentType="image/jpeg"/>
  <Override PartName="/ppt/media/image2.wmf" ContentType="image/x-wmf"/>
  <Override PartName="/ppt/media/image1.jpeg" ContentType="image/jpeg"/>
  <Override PartName="/ppt/media/image4.wmf" ContentType="image/x-wmf"/>
  <Override PartName="/ppt/media/image3.jpeg" ContentType="image/jpeg"/>
  <Override PartName="/ppt/media/image5.jpeg" ContentType="image/jpeg"/>
  <Override PartName="/ppt/media/image6.wmf" ContentType="image/x-wm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EDB4FC4-0A01-4922-95F8-2D45DA0167A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9A0DD1-5DCF-42CE-8EA0-BC4FDC8A32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Note that synchronized is a function in Kotlin which returns a value. This makes it more powerful than Java's synchronized keyword.</a:t>
            </a:r>
            <a:endParaRPr b="0" lang="en-US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latin typeface="Arial"/>
              </a:rPr>
              <a:t>Je možné používat vše z java.util.concurrent.atomic – AtomicLong atd.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C791A02-E2D7-4ADB-BC3E-4625D90F82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latin typeface="Arial"/>
              </a:rPr>
              <a:t>The extension withLock works on Lock instances like ReentrentLock, whereas synchronized may be used with any object.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21553F-5DF3-455C-A772-6EB402BC234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latin typeface="Arial"/>
              </a:rPr>
              <a:t>Navic Kotlin ma extensionsReentrantReadWriteLock.read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C5AA67E-73BF-4FC4-9369-1CC9B9DA7B4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88000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43636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43636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288000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32364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3640" y="332640"/>
            <a:ext cx="7560360" cy="166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88000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43636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43636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288000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32364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323640" y="332640"/>
            <a:ext cx="7560360" cy="166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288000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436360" y="10526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43636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288000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323640" y="3911040"/>
            <a:ext cx="243432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3640" y="332640"/>
            <a:ext cx="7560360" cy="166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2364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547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97600" y="39110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 anchor="ctr"/>
          <a:p>
            <a:endParaRPr b="0" lang="cs-CZ" sz="18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97600" y="1052640"/>
            <a:ext cx="368928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23640" y="3911040"/>
            <a:ext cx="7560360" cy="261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cs-CZ" sz="32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image" Target="../media/image4.wm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image" Target="../media/image8.wmf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90175" t="0" r="0" b="0"/>
          <a:stretch/>
        </p:blipFill>
        <p:spPr>
          <a:xfrm>
            <a:off x="8244360" y="0"/>
            <a:ext cx="899280" cy="6857640"/>
          </a:xfrm>
          <a:prstGeom prst="rect">
            <a:avLst/>
          </a:prstGeom>
          <a:ln w="9360">
            <a:noFill/>
          </a:ln>
        </p:spPr>
      </p:pic>
      <p:pic>
        <p:nvPicPr>
          <p:cNvPr id="1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8560"/>
            <a:ext cx="1483920" cy="22860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09200" y="2709000"/>
            <a:ext cx="6839640" cy="2376000"/>
          </a:xfrm>
          <a:prstGeom prst="rect">
            <a:avLst/>
          </a:prstGeom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ffffff"/>
                </a:solidFill>
                <a:latin typeface="Arial"/>
                <a:ea typeface="Adobe Gothic Std B"/>
              </a:rPr>
              <a:t>Název prezentace</a:t>
            </a:r>
            <a:endParaRPr b="0" lang="cs-CZ" sz="36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588360" y="5949360"/>
            <a:ext cx="1872000" cy="215640"/>
          </a:xfrm>
          <a:prstGeom prst="rect">
            <a:avLst/>
          </a:prstGeom>
        </p:spPr>
        <p:txBody>
          <a:bodyPr lIns="0" rIns="0" tIns="0" bIns="0"/>
          <a:p>
            <a:pPr marL="343080" indent="-34272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b="0" lang="cs-CZ" sz="1500" spc="-1" strike="noStrike">
                <a:solidFill>
                  <a:srgbClr val="ffffff"/>
                </a:solidFill>
                <a:latin typeface="Arial"/>
              </a:rPr>
              <a:t>08.01.2015</a:t>
            </a:r>
            <a:endParaRPr b="0" lang="cs-CZ" sz="1500" spc="-1" strike="noStrike">
              <a:solidFill>
                <a:srgbClr val="616365"/>
              </a:solidFill>
              <a:latin typeface="Arial"/>
            </a:endParaRPr>
          </a:p>
        </p:txBody>
      </p:sp>
      <p:pic>
        <p:nvPicPr>
          <p:cNvPr id="5" name="Obrázek 7" descr=""/>
          <p:cNvPicPr/>
          <p:nvPr/>
        </p:nvPicPr>
        <p:blipFill>
          <a:blip r:embed="rId5"/>
          <a:stretch/>
        </p:blipFill>
        <p:spPr>
          <a:xfrm>
            <a:off x="709200" y="0"/>
            <a:ext cx="1868040" cy="19098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2"/>
          <a:srcRect l="90175" t="0" r="0" b="0"/>
          <a:stretch/>
        </p:blipFill>
        <p:spPr>
          <a:xfrm>
            <a:off x="8244360" y="0"/>
            <a:ext cx="899280" cy="6857640"/>
          </a:xfrm>
          <a:prstGeom prst="rect">
            <a:avLst/>
          </a:prstGeom>
          <a:ln w="9360">
            <a:noFill/>
          </a:ln>
        </p:spPr>
      </p:pic>
      <p:pic>
        <p:nvPicPr>
          <p:cNvPr id="43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8560"/>
            <a:ext cx="1483920" cy="22860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442360" y="6381360"/>
            <a:ext cx="5216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EA89D494-B303-4899-85FD-66187FD668D4}" type="slidenum">
              <a:rPr b="1" lang="en-US" sz="12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Nadpis slidu na jeden řádek</a:t>
            </a:r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Kliknutím lze upravit styly předlohy textu.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 lvl="1" marL="6408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cs-CZ" sz="1600" spc="-1" strike="noStrike">
                <a:solidFill>
                  <a:srgbClr val="616365"/>
                </a:solidFill>
                <a:latin typeface="Arial"/>
              </a:rPr>
              <a:t>Druhá úroveň</a:t>
            </a:r>
            <a:endParaRPr b="0" lang="cs-CZ" sz="1600" spc="-1" strike="noStrike">
              <a:solidFill>
                <a:srgbClr val="616365"/>
              </a:solidFill>
              <a:latin typeface="Arial"/>
            </a:endParaRPr>
          </a:p>
          <a:p>
            <a:pPr lvl="2" marL="864000" indent="-2282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500" spc="-1" strike="noStrike">
                <a:solidFill>
                  <a:srgbClr val="616365"/>
                </a:solidFill>
                <a:latin typeface="Arial"/>
              </a:rPr>
              <a:t>Třetí úroveň</a:t>
            </a:r>
            <a:endParaRPr b="0" lang="cs-CZ" sz="1500" spc="-1" strike="noStrike">
              <a:solidFill>
                <a:srgbClr val="616365"/>
              </a:solidFill>
              <a:latin typeface="Arial"/>
            </a:endParaRPr>
          </a:p>
          <a:p>
            <a:pPr lvl="3" marL="1098000" indent="-2282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400" spc="-1" strike="noStrike">
                <a:solidFill>
                  <a:srgbClr val="616365"/>
                </a:solidFill>
                <a:latin typeface="Arial"/>
              </a:rPr>
              <a:t>Čtvrtá úroveň</a:t>
            </a:r>
            <a:endParaRPr b="0" lang="cs-CZ" sz="1400" spc="-1" strike="noStrike">
              <a:solidFill>
                <a:srgbClr val="616365"/>
              </a:solidFill>
              <a:latin typeface="Arial"/>
            </a:endParaRPr>
          </a:p>
          <a:p>
            <a:pPr lvl="4" marL="1332000" indent="-228240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300" spc="-1" strike="noStrike">
                <a:solidFill>
                  <a:srgbClr val="616365"/>
                </a:solidFill>
                <a:latin typeface="Arial"/>
              </a:rPr>
              <a:t>Pátá úroveň</a:t>
            </a:r>
            <a:endParaRPr b="0" lang="cs-CZ" sz="13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2"/>
          <a:srcRect l="90175" t="0" r="0" b="0"/>
          <a:stretch/>
        </p:blipFill>
        <p:spPr>
          <a:xfrm>
            <a:off x="8244360" y="0"/>
            <a:ext cx="899280" cy="6857640"/>
          </a:xfrm>
          <a:prstGeom prst="rect">
            <a:avLst/>
          </a:prstGeom>
          <a:ln w="9360">
            <a:noFill/>
          </a:ln>
        </p:spPr>
      </p:pic>
      <p:pic>
        <p:nvPicPr>
          <p:cNvPr id="84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8560"/>
            <a:ext cx="1483920" cy="228600"/>
          </a:xfrm>
          <a:prstGeom prst="rect">
            <a:avLst/>
          </a:prstGeom>
          <a:ln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23640" y="332640"/>
            <a:ext cx="7560360" cy="359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Nadpis slidu na jeden řádek</a:t>
            </a:r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23640" y="1052640"/>
            <a:ext cx="7560360" cy="5472360"/>
          </a:xfrm>
          <a:prstGeom prst="rect">
            <a:avLst/>
          </a:prstGeom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Kliknutím lze upravit styly předlohy textu.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 lvl="1" marL="6408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cs-CZ" sz="1600" spc="-1" strike="noStrike">
                <a:solidFill>
                  <a:srgbClr val="616365"/>
                </a:solidFill>
                <a:latin typeface="Arial"/>
              </a:rPr>
              <a:t>Druhá úroveň</a:t>
            </a:r>
            <a:endParaRPr b="0" lang="cs-CZ" sz="1600" spc="-1" strike="noStrike">
              <a:solidFill>
                <a:srgbClr val="616365"/>
              </a:solidFill>
              <a:latin typeface="Arial"/>
            </a:endParaRPr>
          </a:p>
          <a:p>
            <a:pPr lvl="2" marL="864000" indent="-2282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500" spc="-1" strike="noStrike">
                <a:solidFill>
                  <a:srgbClr val="616365"/>
                </a:solidFill>
                <a:latin typeface="Arial"/>
              </a:rPr>
              <a:t>Třetí úroveň</a:t>
            </a:r>
            <a:endParaRPr b="0" lang="cs-CZ" sz="1500" spc="-1" strike="noStrike">
              <a:solidFill>
                <a:srgbClr val="616365"/>
              </a:solidFill>
              <a:latin typeface="Arial"/>
            </a:endParaRPr>
          </a:p>
          <a:p>
            <a:pPr lvl="3" marL="1098000" indent="-22824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400" spc="-1" strike="noStrike">
                <a:solidFill>
                  <a:srgbClr val="616365"/>
                </a:solidFill>
                <a:latin typeface="Arial"/>
              </a:rPr>
              <a:t>Čtvrtá úroveň</a:t>
            </a:r>
            <a:endParaRPr b="0" lang="cs-CZ" sz="1400" spc="-1" strike="noStrike">
              <a:solidFill>
                <a:srgbClr val="616365"/>
              </a:solidFill>
              <a:latin typeface="Arial"/>
            </a:endParaRPr>
          </a:p>
          <a:p>
            <a:pPr lvl="4" marL="1332000" indent="-228240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bd3632"/>
              </a:buClr>
              <a:buFont typeface="Arial"/>
              <a:buChar char="•"/>
            </a:pPr>
            <a:r>
              <a:rPr b="0" lang="cs-CZ" sz="1300" spc="-1" strike="noStrike">
                <a:solidFill>
                  <a:srgbClr val="616365"/>
                </a:solidFill>
                <a:latin typeface="Arial"/>
              </a:rPr>
              <a:t>Pátá úroveň</a:t>
            </a:r>
            <a:endParaRPr b="0" lang="cs-CZ" sz="13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588360" y="5949360"/>
            <a:ext cx="1872000" cy="215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marL="343080" indent="-34272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b="0" lang="cs-CZ" sz="1500" spc="-1" strike="noStrike">
                <a:solidFill>
                  <a:srgbClr val="ffffff"/>
                </a:solidFill>
                <a:latin typeface="Arial"/>
              </a:rPr>
              <a:t>2019</a:t>
            </a:r>
            <a:endParaRPr b="0" lang="cs-CZ" sz="1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709200" y="2709000"/>
            <a:ext cx="6839640" cy="237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cs-CZ" sz="3600" spc="-1" strike="noStrike">
                <a:solidFill>
                  <a:srgbClr val="ffffff"/>
                </a:solidFill>
                <a:latin typeface="Arial"/>
                <a:ea typeface="Adobe Gothic Std B"/>
              </a:rPr>
              <a:t>Kotlin – Concurrency</a:t>
            </a:r>
            <a:endParaRPr b="0" lang="cs-CZ" sz="3600" spc="-1" strike="noStrike">
              <a:solidFill>
                <a:srgbClr val="616365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23640" y="332640"/>
            <a:ext cx="7560360" cy="3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Concurrency</a:t>
            </a:r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23640" y="1052640"/>
            <a:ext cx="7560360" cy="5472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No synchronized keyword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No volatile keyword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Any (Object) nemá 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 lvl="1" marL="640800" indent="-2854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bd3632"/>
              </a:buClr>
              <a:buFont typeface="Arial"/>
              <a:buChar char="–"/>
            </a:pPr>
            <a:r>
              <a:rPr b="0" lang="cs-CZ" sz="1600" spc="-1" strike="noStrike">
                <a:solidFill>
                  <a:srgbClr val="616365"/>
                </a:solidFill>
                <a:latin typeface="Arial"/>
              </a:rPr>
              <a:t>wait(), notify(), notifyAll()</a:t>
            </a:r>
            <a:endParaRPr b="0" lang="cs-CZ" sz="1600" spc="-1" strike="noStrike">
              <a:solidFill>
                <a:srgbClr val="616365"/>
              </a:solidFill>
              <a:latin typeface="Arial"/>
            </a:endParaRPr>
          </a:p>
          <a:p>
            <a:endParaRPr b="0" lang="cs-CZ" sz="1600" spc="-1" strike="noStrike">
              <a:solidFill>
                <a:srgbClr val="616365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java.util.concurrent.atomic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212000" y="1052640"/>
            <a:ext cx="4032000" cy="54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@Synchronized / synchronized()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</a:rPr>
              <a:t>@Volatile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131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132">
                                            <p:txEl>
                                              <p:pRg st="0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131">
                                            <p:txEl>
                                              <p:pRg st="2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32">
                                            <p:txEl>
                                              <p:pRg st="3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6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31">
                                            <p:txEl>
                                              <p:pRg st="46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131">
                                            <p:txEl>
                                              <p:pRg st="65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6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131">
                                            <p:txEl>
                                              <p:pRg st="96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23640" y="332640"/>
            <a:ext cx="7560360" cy="3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Concurrency - Thread</a:t>
            </a:r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323640" y="1052640"/>
            <a:ext cx="7560360" cy="791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43080" indent="-3427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Char char="›"/>
            </a:pPr>
            <a:r>
              <a:rPr b="0" lang="cs-CZ" sz="1900" spc="-1" strike="noStrike">
                <a:solidFill>
                  <a:srgbClr val="616365"/>
                </a:solidFill>
                <a:latin typeface="Arial"/>
              </a:rPr>
              <a:t>Jak vytvořit vlákno?</a:t>
            </a:r>
            <a:endParaRPr b="0" lang="cs-CZ" sz="19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418320" y="2240640"/>
            <a:ext cx="1523880" cy="822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Consolas"/>
              </a:rPr>
              <a:t>thread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{ 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i="1" lang="en-US" sz="1600" spc="-1" strike="noStrike">
                <a:solidFill>
                  <a:srgbClr val="000000"/>
                </a:solidFill>
                <a:latin typeface="Consolas"/>
              </a:rPr>
              <a:t>TODO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() </a:t>
            </a:r>
            <a:br/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.start()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2702880" y="2235960"/>
            <a:ext cx="5547240" cy="2039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public fun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thread(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start: Boolean =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true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,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isDaemon: Boolean =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false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,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contextClassLoader: ClassLoader? =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null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,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name: String? =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null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,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priority: Int = -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,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block: () -&gt; Unit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): Thread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23640" y="332640"/>
            <a:ext cx="7560360" cy="3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Concurrency - Locking</a:t>
            </a:r>
            <a:br/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23640" y="1137240"/>
            <a:ext cx="6187320" cy="228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public inline fun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&lt;</a:t>
            </a:r>
            <a:r>
              <a:rPr b="0" lang="en-US" sz="1600" spc="-1" strike="noStrike">
                <a:solidFill>
                  <a:srgbClr val="20999d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&gt; Lock.withLock(action: () -&gt; </a:t>
            </a:r>
            <a:r>
              <a:rPr b="0" lang="en-US" sz="1600" spc="-1" strike="noStrike">
                <a:solidFill>
                  <a:srgbClr val="20999d"/>
                </a:solidFill>
                <a:latin typeface="Consola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): </a:t>
            </a:r>
            <a:r>
              <a:rPr b="0" lang="en-US" sz="1600" spc="-1" strike="noStrike">
                <a:solidFill>
                  <a:srgbClr val="20999d"/>
                </a:solidFill>
                <a:latin typeface="Consolas"/>
              </a:rPr>
              <a:t>T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{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lock()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try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{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return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action()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} </a:t>
            </a: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finally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{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    unlock()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}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23640" y="4351320"/>
            <a:ext cx="7848360" cy="130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val </a:t>
            </a:r>
            <a:r>
              <a:rPr b="0" i="1" lang="en-US" sz="1600" spc="-1" strike="noStrike">
                <a:solidFill>
                  <a:srgbClr val="660e7a"/>
                </a:solidFill>
                <a:latin typeface="Consolas"/>
              </a:rPr>
              <a:t>lock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 ReentrantLock()</a:t>
            </a:r>
            <a:br/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fun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syncWithLock(): Int = </a:t>
            </a:r>
            <a:r>
              <a:rPr b="0" i="1" lang="en-US" sz="1600" spc="-1" strike="noStrike">
                <a:solidFill>
                  <a:srgbClr val="660e7a"/>
                </a:solidFill>
                <a:latin typeface="Consolas"/>
              </a:rPr>
              <a:t>lock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.withLock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{ ...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br/>
            <a:br/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val </a:t>
            </a:r>
            <a:r>
              <a:rPr b="0" i="1" lang="en-US" sz="1600" spc="-1" strike="noStrike">
                <a:solidFill>
                  <a:srgbClr val="660e7a"/>
                </a:solidFill>
                <a:latin typeface="Consolas"/>
              </a:rPr>
              <a:t>anyLock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 Any()</a:t>
            </a:r>
            <a:br/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fun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syncWithArbitraryObj(): Int = </a:t>
            </a:r>
            <a:r>
              <a:rPr b="0" i="1" lang="en-US" sz="1600" spc="-1" strike="noStrike">
                <a:solidFill>
                  <a:srgbClr val="000000"/>
                </a:solidFill>
                <a:latin typeface="Consolas"/>
              </a:rPr>
              <a:t>synchronized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(</a:t>
            </a:r>
            <a:r>
              <a:rPr b="0" i="1" lang="en-US" sz="1600" spc="-1" strike="noStrike">
                <a:solidFill>
                  <a:srgbClr val="660e7a"/>
                </a:solidFill>
                <a:latin typeface="Consolas"/>
              </a:rPr>
              <a:t>anyLock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)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{ ...</a:t>
            </a:r>
            <a:r>
              <a:rPr b="0" lang="en-US" sz="1600" spc="-1" strike="noStrike">
                <a:solidFill>
                  <a:srgbClr val="0000ff"/>
                </a:solidFill>
                <a:latin typeface="Consolas"/>
              </a:rPr>
              <a:t> </a:t>
            </a:r>
            <a:r>
              <a:rPr b="1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23640" y="332640"/>
            <a:ext cx="7560360" cy="359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cs-CZ" sz="2500" spc="-1" strike="noStrike">
                <a:solidFill>
                  <a:srgbClr val="bd3632"/>
                </a:solidFill>
                <a:latin typeface="Arial"/>
                <a:ea typeface="Georgia"/>
              </a:rPr>
              <a:t>Concurrency - Locking</a:t>
            </a:r>
            <a:br/>
            <a:endParaRPr b="0" lang="cs-CZ" sz="2500" spc="-1" strike="noStrike">
              <a:solidFill>
                <a:srgbClr val="616365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23640" y="1423800"/>
            <a:ext cx="6768360" cy="2039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80"/>
                </a:solidFill>
                <a:latin typeface="Consolas"/>
              </a:rPr>
              <a:t>val </a:t>
            </a:r>
            <a:r>
              <a:rPr b="0" i="1" lang="en-US" sz="1600" spc="-1" strike="noStrike">
                <a:solidFill>
                  <a:srgbClr val="660e7a"/>
                </a:solidFill>
                <a:latin typeface="Consolas"/>
              </a:rPr>
              <a:t>rwLock </a:t>
            </a:r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= ReentrantReadWriteLock()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rwLock.read {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i="1" lang="en-US" sz="1600" spc="-1" strike="noStrike">
                <a:solidFill>
                  <a:srgbClr val="808080"/>
                </a:solidFill>
                <a:latin typeface="Consolas"/>
              </a:rPr>
              <a:t>// whatever code under Read lock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rwLock.write {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i="1" lang="en-US" sz="1600" spc="-1" strike="noStrike">
                <a:solidFill>
                  <a:srgbClr val="808080"/>
                </a:solidFill>
                <a:latin typeface="Consolas"/>
              </a:rPr>
              <a:t>// whatever code under Write lock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3632"/>
      </a:dk2>
      <a:lt2>
        <a:srgbClr val="ffffff"/>
      </a:lt2>
      <a:accent1>
        <a:srgbClr val="7745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d3632"/>
      </a:hlink>
      <a:folHlink>
        <a:srgbClr val="61636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PROFINIT_obecny_template_prezentace</Template>
  <TotalTime>2</TotalTime>
  <Application>LibreOffice/5.4.6.2$Linux_X86_64 LibreOffice_project/40m0$Build-2</Application>
  <Words>134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2018-09-10T12:32:34Z</dcterms:created>
  <dc:creator/>
  <dc:description/>
  <dc:language>en-US</dc:language>
  <cp:lastModifiedBy/>
  <dcterms:modified xsi:type="dcterms:W3CDTF">2019-02-20T13:36:22Z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Předvádění na obrazovce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